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71" r:id="rId7"/>
    <p:sldId id="261" r:id="rId8"/>
    <p:sldId id="262" r:id="rId9"/>
    <p:sldId id="284" r:id="rId10"/>
    <p:sldId id="283" r:id="rId11"/>
    <p:sldId id="282" r:id="rId12"/>
    <p:sldId id="263" r:id="rId13"/>
    <p:sldId id="264" r:id="rId14"/>
    <p:sldId id="265" r:id="rId15"/>
    <p:sldId id="266" r:id="rId16"/>
    <p:sldId id="267" r:id="rId17"/>
    <p:sldId id="269" r:id="rId18"/>
    <p:sldId id="285" r:id="rId19"/>
    <p:sldId id="286" r:id="rId20"/>
    <p:sldId id="270" r:id="rId21"/>
    <p:sldId id="273" r:id="rId22"/>
    <p:sldId id="274" r:id="rId23"/>
    <p:sldId id="275" r:id="rId24"/>
    <p:sldId id="276" r:id="rId25"/>
    <p:sldId id="279" r:id="rId26"/>
    <p:sldId id="277" r:id="rId27"/>
    <p:sldId id="278" r:id="rId28"/>
    <p:sldId id="280" r:id="rId29"/>
    <p:sldId id="281" r:id="rId3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37C6C5-61FA-4991-8CDB-B6C34E7D7654}" type="datetimeFigureOut">
              <a:rPr lang="ru-RU" smtClean="0"/>
              <a:t>17.10.2022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A63ED-A8AC-4349-8E93-C72D2C9544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33440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37C6C5-61FA-4991-8CDB-B6C34E7D7654}" type="datetimeFigureOut">
              <a:rPr lang="ru-RU" smtClean="0"/>
              <a:t>17.10.2022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A63ED-A8AC-4349-8E93-C72D2C9544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45812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37C6C5-61FA-4991-8CDB-B6C34E7D7654}" type="datetimeFigureOut">
              <a:rPr lang="ru-RU" smtClean="0"/>
              <a:t>17.10.2022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A63ED-A8AC-4349-8E93-C72D2C9544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88815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37C6C5-61FA-4991-8CDB-B6C34E7D7654}" type="datetimeFigureOut">
              <a:rPr lang="ru-RU" smtClean="0"/>
              <a:t>17.10.2022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A63ED-A8AC-4349-8E93-C72D2C9544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4893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37C6C5-61FA-4991-8CDB-B6C34E7D7654}" type="datetimeFigureOut">
              <a:rPr lang="ru-RU" smtClean="0"/>
              <a:t>17.10.2022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A63ED-A8AC-4349-8E93-C72D2C9544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6370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37C6C5-61FA-4991-8CDB-B6C34E7D7654}" type="datetimeFigureOut">
              <a:rPr lang="ru-RU" smtClean="0"/>
              <a:t>17.10.2022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A63ED-A8AC-4349-8E93-C72D2C9544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62400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37C6C5-61FA-4991-8CDB-B6C34E7D7654}" type="datetimeFigureOut">
              <a:rPr lang="ru-RU" smtClean="0"/>
              <a:t>17.10.2022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A63ED-A8AC-4349-8E93-C72D2C9544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89577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37C6C5-61FA-4991-8CDB-B6C34E7D7654}" type="datetimeFigureOut">
              <a:rPr lang="ru-RU" smtClean="0"/>
              <a:t>17.10.2022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A63ED-A8AC-4349-8E93-C72D2C9544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79105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37C6C5-61FA-4991-8CDB-B6C34E7D7654}" type="datetimeFigureOut">
              <a:rPr lang="ru-RU" smtClean="0"/>
              <a:t>17.10.2022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A63ED-A8AC-4349-8E93-C72D2C9544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01967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37C6C5-61FA-4991-8CDB-B6C34E7D7654}" type="datetimeFigureOut">
              <a:rPr lang="ru-RU" smtClean="0"/>
              <a:t>17.10.2022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A63ED-A8AC-4349-8E93-C72D2C9544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7879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37C6C5-61FA-4991-8CDB-B6C34E7D7654}" type="datetimeFigureOut">
              <a:rPr lang="ru-RU" smtClean="0"/>
              <a:t>17.10.2022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A63ED-A8AC-4349-8E93-C72D2C9544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85849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37C6C5-61FA-4991-8CDB-B6C34E7D7654}" type="datetimeFigureOut">
              <a:rPr lang="ru-RU" smtClean="0"/>
              <a:t>17.10.2022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5A63ED-A8AC-4349-8E93-C72D2C9544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67831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7.jpg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7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9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3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6.jpg"/><Relationship Id="rId4" Type="http://schemas.openxmlformats.org/officeDocument/2006/relationships/image" Target="../media/image29.jp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3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90">
          <a:fgClr>
            <a:schemeClr val="tx2">
              <a:lumMod val="40000"/>
              <a:lumOff val="6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-539646" y="0"/>
            <a:ext cx="13071423" cy="2846231"/>
          </a:xfrm>
        </p:spPr>
        <p:txBody>
          <a:bodyPr>
            <a:normAutofit/>
          </a:bodyPr>
          <a:lstStyle/>
          <a:p>
            <a:pPr lvl="0" algn="ctr">
              <a:spcBef>
                <a:spcPts val="1000"/>
              </a:spcBef>
            </a:pPr>
            <a:r>
              <a:rPr lang="ru-RU" b="1" dirty="0" smtClean="0"/>
              <a:t>	</a:t>
            </a:r>
            <a:r>
              <a:rPr lang="ru-RU" b="1" dirty="0" smtClean="0">
                <a:solidFill>
                  <a:srgbClr val="C00000"/>
                </a:solidFill>
              </a:rPr>
              <a:t>  </a:t>
            </a:r>
            <a:r>
              <a:rPr lang="ru-RU" sz="31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 «Лучшая столовая» - 2022г.</a:t>
            </a:r>
            <a:br>
              <a:rPr lang="ru-RU" sz="31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Организация питания</a:t>
            </a:r>
            <a:b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в ГБОУ «СОШ-ДС №11 </a:t>
            </a:r>
            <a:r>
              <a:rPr lang="ru-RU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г.Назрань</a:t>
            </a: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ru-RU" sz="3600" b="1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ru-RU" sz="3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ru-RU" sz="3600" b="1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lang="ru-RU" sz="3600" b="1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3600" b="1" dirty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				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10" name="Подзаголовок 9"/>
          <p:cNvSpPr>
            <a:spLocks noGrp="1"/>
          </p:cNvSpPr>
          <p:nvPr>
            <p:ph idx="1"/>
          </p:nvPr>
        </p:nvSpPr>
        <p:spPr>
          <a:xfrm>
            <a:off x="4765182" y="2846231"/>
            <a:ext cx="6588617" cy="3330732"/>
          </a:xfrm>
        </p:spPr>
        <p:txBody>
          <a:bodyPr>
            <a:normAutofit/>
          </a:bodyPr>
          <a:lstStyle/>
          <a:p>
            <a:endParaRPr lang="ru-RU" dirty="0" smtClean="0"/>
          </a:p>
          <a:p>
            <a:endParaRPr lang="ru-RU" dirty="0"/>
          </a:p>
          <a:p>
            <a:r>
              <a:rPr lang="ru-RU" dirty="0" smtClean="0"/>
              <a:t>				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3909" y="2511470"/>
            <a:ext cx="9383842" cy="4346530"/>
          </a:xfrm>
          <a:prstGeom prst="rect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602839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90">
          <a:fgClr>
            <a:schemeClr val="tx2">
              <a:lumMod val="40000"/>
              <a:lumOff val="6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62"/>
            <a:ext cx="12192000" cy="6848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7147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90">
          <a:fgClr>
            <a:schemeClr val="tx2">
              <a:lumMod val="40000"/>
              <a:lumOff val="6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62"/>
            <a:ext cx="12192000" cy="6848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36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90">
          <a:fgClr>
            <a:schemeClr val="tx2">
              <a:lumMod val="40000"/>
              <a:lumOff val="6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-179882" y="0"/>
            <a:ext cx="12371882" cy="1379095"/>
          </a:xfrm>
        </p:spPr>
        <p:txBody>
          <a:bodyPr>
            <a:normAutofit/>
          </a:bodyPr>
          <a:lstStyle/>
          <a:p>
            <a:pPr marL="342900" lvl="0" indent="-342900" algn="ctr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0000"/>
              <a:defRPr/>
            </a:pPr>
            <a:endParaRPr lang="ru-RU" sz="3600" dirty="0" smtClean="0">
              <a:solidFill>
                <a:srgbClr val="C0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urier New" pitchFamily="49" charset="0"/>
              <a:cs typeface="Courier New" pitchFamily="49" charset="0"/>
            </a:endParaRPr>
          </a:p>
          <a:p>
            <a:pPr marL="342900" lvl="0" indent="-342900" algn="ctr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0000"/>
              <a:defRPr/>
            </a:pPr>
            <a:r>
              <a:rPr lang="ru-RU" sz="44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Бракеражная </a:t>
            </a:r>
            <a:r>
              <a:rPr lang="ru-RU" sz="4400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комиссия: </a:t>
            </a:r>
          </a:p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" y="1558978"/>
            <a:ext cx="12192000" cy="5299022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Т.Ю.Шадиева, зам. директора по УВР;</a:t>
            </a:r>
          </a:p>
          <a:p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П.М.Бузуртанова, зам. директора по ВР;</a:t>
            </a:r>
          </a:p>
          <a:p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А.Ш.Эсмурзиев, зам. директора по АХЧ;</a:t>
            </a:r>
          </a:p>
          <a:p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М.Т.Плиева, председатель профкома школы;</a:t>
            </a:r>
          </a:p>
          <a:p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Э.А. Чемурзиева, медсестра.</a:t>
            </a: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41788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90">
          <a:fgClr>
            <a:schemeClr val="tx2">
              <a:lumMod val="40000"/>
              <a:lumOff val="6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"/>
            <a:ext cx="11353799" cy="1424065"/>
          </a:xfrm>
        </p:spPr>
        <p:txBody>
          <a:bodyPr>
            <a:normAutofit/>
          </a:bodyPr>
          <a:lstStyle/>
          <a:p>
            <a:pPr algn="ctr"/>
            <a:r>
              <a:rPr lang="ru-RU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Меню одного дня</a:t>
            </a:r>
            <a:endParaRPr lang="ru-RU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24066"/>
            <a:ext cx="6130977" cy="493176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6163" y="1424066"/>
            <a:ext cx="5875837" cy="4931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6731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90">
          <a:fgClr>
            <a:schemeClr val="tx2">
              <a:lumMod val="40000"/>
              <a:lumOff val="6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01586" y="104931"/>
            <a:ext cx="6990413" cy="1585758"/>
          </a:xfrm>
          <a:pattFill prst="pct90">
            <a:fgClr>
              <a:schemeClr val="tx2">
                <a:lumMod val="40000"/>
                <a:lumOff val="60000"/>
              </a:schemeClr>
            </a:fgClr>
            <a:bgClr>
              <a:schemeClr val="bg1"/>
            </a:bgClr>
          </a:pattFill>
        </p:spPr>
        <p:txBody>
          <a:bodyPr>
            <a:normAutofit fontScale="90000"/>
          </a:bodyPr>
          <a:lstStyle/>
          <a:p>
            <a:pPr lvl="0" algn="ctr" fontAlgn="base">
              <a:lnSpc>
                <a:spcPct val="100000"/>
              </a:lnSpc>
              <a:spcAft>
                <a:spcPct val="0"/>
              </a:spcAft>
            </a:pPr>
            <a:r>
              <a:rPr lang="ru-RU" sz="2800" b="1" i="1" dirty="0" smtClean="0"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ru-RU" sz="2800" b="1" i="1" dirty="0" smtClean="0"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2800" b="1" i="1" dirty="0" smtClean="0">
                <a:latin typeface="Times New Roman" pitchFamily="18" charset="0"/>
                <a:ea typeface="+mn-ea"/>
                <a:cs typeface="Times New Roman" pitchFamily="18" charset="0"/>
              </a:rPr>
              <a:t>Здоровье</a:t>
            </a:r>
            <a:r>
              <a:rPr lang="ru-RU" sz="2800" b="1" dirty="0" smtClean="0">
                <a:solidFill>
                  <a:srgbClr val="7030A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ru-RU" sz="2800" b="1" dirty="0">
                <a:solidFill>
                  <a:srgbClr val="99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– самая большая ценность </a:t>
            </a:r>
            <a:r>
              <a:rPr lang="ru-RU" sz="2800" b="1" dirty="0" smtClean="0">
                <a:solidFill>
                  <a:srgbClr val="99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человека </a:t>
            </a:r>
            <a:r>
              <a:rPr lang="ru-RU" sz="2800" b="1" i="1" dirty="0" smtClean="0">
                <a:latin typeface="Times New Roman" pitchFamily="18" charset="0"/>
                <a:ea typeface="+mn-ea"/>
                <a:cs typeface="Times New Roman" pitchFamily="18" charset="0"/>
              </a:rPr>
              <a:t>Питание</a:t>
            </a:r>
            <a:r>
              <a:rPr lang="ru-RU" sz="2800" b="1" i="1" dirty="0" smtClean="0">
                <a:solidFill>
                  <a:srgbClr val="99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ru-RU" sz="2800" b="1" dirty="0">
                <a:solidFill>
                  <a:srgbClr val="99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– одно из основных средств поддержания </a:t>
            </a:r>
            <a:r>
              <a:rPr lang="ru-RU" sz="2800" b="1" dirty="0" smtClean="0">
                <a:solidFill>
                  <a:srgbClr val="99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здоровья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43500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476" y="1983347"/>
            <a:ext cx="6808631" cy="4095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002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90">
          <a:fgClr>
            <a:schemeClr val="tx2">
              <a:lumMod val="40000"/>
              <a:lumOff val="6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5711253" cy="1199213"/>
          </a:xfrm>
        </p:spPr>
        <p:txBody>
          <a:bodyPr>
            <a:normAutofit/>
          </a:bodyPr>
          <a:lstStyle/>
          <a:p>
            <a:pPr lvl="0" algn="ctr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</a:pPr>
            <a:r>
              <a:rPr lang="ru-RU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ГРАФИК </a:t>
            </a:r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ПИТАНИЯ</a:t>
            </a:r>
            <a:b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УЧАЩИХСЯ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7" name="Рисунок 6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67" b="16867"/>
          <a:stretch>
            <a:fillRect/>
          </a:stretch>
        </p:blipFill>
        <p:spPr>
          <a:xfrm>
            <a:off x="5711253" y="0"/>
            <a:ext cx="6480748" cy="6857999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99804" y="1334126"/>
            <a:ext cx="5306518" cy="4961744"/>
          </a:xfrm>
        </p:spPr>
        <p:txBody>
          <a:bodyPr>
            <a:normAutofit/>
          </a:bodyPr>
          <a:lstStyle/>
          <a:p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1-смена</a:t>
            </a:r>
          </a:p>
          <a:p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«а»	1 «б»	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8:35/9:05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«б»	3«в»	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9:10/9:40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«а»	2 «б»	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9:45/10:15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2-смена</a:t>
            </a:r>
            <a:endParaRPr lang="ru-RU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 «а»	4 «б»	4 «в»	13:45/14:15</a:t>
            </a:r>
          </a:p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«а»	2 «в»		14:20/14:45</a:t>
            </a:r>
          </a:p>
          <a:p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039538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90">
          <a:fgClr>
            <a:schemeClr val="tx2">
              <a:lumMod val="40000"/>
              <a:lumOff val="6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13614" y="0"/>
            <a:ext cx="10078386" cy="1245214"/>
          </a:xfrm>
        </p:spPr>
        <p:txBody>
          <a:bodyPr>
            <a:normAutofit/>
          </a:bodyPr>
          <a:lstStyle/>
          <a:p>
            <a:pPr algn="ctr"/>
            <a:r>
              <a:rPr lang="ru-RU" sz="4800" b="1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Здоровое питание</a:t>
            </a:r>
            <a:endParaRPr lang="ru-RU" sz="4800" dirty="0">
              <a:solidFill>
                <a:srgbClr val="FF0000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-301702" y="715950"/>
            <a:ext cx="4260697" cy="581618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7833" y="1437717"/>
            <a:ext cx="3892206" cy="218632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7777" y="1462334"/>
            <a:ext cx="3802009" cy="213566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7777" y="3982999"/>
            <a:ext cx="3802010" cy="222364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3349" y="3958225"/>
            <a:ext cx="3883132" cy="2248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66234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90">
          <a:fgClr>
            <a:schemeClr val="tx2">
              <a:lumMod val="40000"/>
              <a:lumOff val="6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" y="1"/>
            <a:ext cx="12192000" cy="1304143"/>
          </a:xfrm>
        </p:spPr>
        <p:txBody>
          <a:bodyPr>
            <a:normAutofit/>
          </a:bodyPr>
          <a:lstStyle/>
          <a:p>
            <a:pPr algn="ctr"/>
            <a:r>
              <a:rPr lang="ru-RU" sz="40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Спасибо нашим поварам </a:t>
            </a:r>
            <a:r>
              <a:rPr lang="ru-RU" sz="4000" b="1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000" b="1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000" b="1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за </a:t>
            </a:r>
            <a:r>
              <a:rPr lang="ru-RU" sz="40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то, что вкусно   варят нам!</a:t>
            </a:r>
            <a:endParaRPr lang="ru-RU" sz="4000" dirty="0">
              <a:solidFill>
                <a:srgbClr val="FF000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5043" y="2768958"/>
            <a:ext cx="5816958" cy="408904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90689"/>
            <a:ext cx="6246254" cy="4089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16493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90">
          <a:fgClr>
            <a:schemeClr val="tx2">
              <a:lumMod val="40000"/>
              <a:lumOff val="6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5769735" cy="6858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7313" y="0"/>
            <a:ext cx="61646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08681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90">
          <a:fgClr>
            <a:schemeClr val="tx2">
              <a:lumMod val="40000"/>
              <a:lumOff val="6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7282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90">
          <a:fgClr>
            <a:schemeClr val="tx2">
              <a:lumMod val="40000"/>
              <a:lumOff val="6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1" y="365125"/>
            <a:ext cx="11353799" cy="1325563"/>
          </a:xfrm>
        </p:spPr>
        <p:txBody>
          <a:bodyPr/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Почему школа должна</a:t>
            </a:r>
            <a:b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начинаться со столовой?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7" name="Объект 6"/>
          <p:cNvSpPr>
            <a:spLocks noGrp="1"/>
          </p:cNvSpPr>
          <p:nvPr>
            <p:ph sz="half" idx="1"/>
          </p:nvPr>
        </p:nvSpPr>
        <p:spPr>
          <a:xfrm>
            <a:off x="1" y="1690688"/>
            <a:ext cx="4197246" cy="5167311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1800" dirty="0" smtClean="0"/>
              <a:t> </a:t>
            </a:r>
          </a:p>
          <a:p>
            <a:pPr marL="0" indent="0" algn="ctr">
              <a:buNone/>
            </a:pP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Правильное питание и его грамотная организация — это то, что обеспечивает организм всеми ресурсами не только для роста и развития, но также для всех возрастающих нагрузок в школе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dirty="0"/>
          </a:p>
        </p:txBody>
      </p:sp>
      <p:pic>
        <p:nvPicPr>
          <p:cNvPr id="2" name="Объект 1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7149" y="1862356"/>
            <a:ext cx="7605010" cy="4823974"/>
          </a:xfrm>
        </p:spPr>
      </p:pic>
    </p:spTree>
    <p:extLst>
      <p:ext uri="{BB962C8B-B14F-4D97-AF65-F5344CB8AC3E}">
        <p14:creationId xmlns:p14="http://schemas.microsoft.com/office/powerpoint/2010/main" val="1341973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90">
          <a:fgClr>
            <a:schemeClr val="tx2">
              <a:lumMod val="40000"/>
              <a:lumOff val="6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" y="1"/>
            <a:ext cx="5156614" cy="869429"/>
          </a:xfrm>
        </p:spPr>
        <p:txBody>
          <a:bodyPr>
            <a:normAutofit/>
          </a:bodyPr>
          <a:lstStyle/>
          <a:p>
            <a:r>
              <a:rPr lang="ru-RU" dirty="0"/>
              <a:t> </a:t>
            </a:r>
            <a:r>
              <a:rPr lang="ru-RU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Полезные советы</a:t>
            </a:r>
            <a:endParaRPr lang="ru-RU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sz="half" idx="1"/>
          </p:nvPr>
        </p:nvSpPr>
        <p:spPr>
          <a:xfrm>
            <a:off x="1" y="1034322"/>
            <a:ext cx="4916774" cy="5823678"/>
          </a:xfrm>
        </p:spPr>
        <p:txBody>
          <a:bodyPr>
            <a:normAutofit lnSpcReduction="10000"/>
          </a:bodyPr>
          <a:lstStyle/>
          <a:p>
            <a:pPr marL="342900" lvl="0" indent="-34290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Font typeface="+mj-lt"/>
              <a:buAutoNum type="arabicPeriod"/>
            </a:pPr>
            <a:endParaRPr lang="ru-RU" sz="1600" b="1" kern="0" dirty="0" smtClean="0">
              <a:latin typeface="Arial"/>
            </a:endParaRPr>
          </a:p>
          <a:p>
            <a:pPr marL="342900" lvl="0" indent="-34290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Font typeface="+mj-lt"/>
              <a:buAutoNum type="arabicPeriod"/>
            </a:pPr>
            <a:r>
              <a:rPr lang="ru-RU" sz="1600" b="1" kern="0" dirty="0" smtClean="0">
                <a:latin typeface="Arial"/>
              </a:rPr>
              <a:t>Аппетит </a:t>
            </a:r>
            <a:r>
              <a:rPr lang="ru-RU" sz="1600" b="1" kern="0" dirty="0">
                <a:latin typeface="Arial"/>
              </a:rPr>
              <a:t>у тех бывает, кто на воздухе гуляет! </a:t>
            </a:r>
            <a:endParaRPr lang="ru-RU" sz="1600" b="1" kern="0" dirty="0" smtClean="0">
              <a:latin typeface="Arial"/>
            </a:endParaRPr>
          </a:p>
          <a:p>
            <a:pPr marL="342900" lvl="0" indent="-34290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Font typeface="+mj-lt"/>
              <a:buAutoNum type="arabicPeriod"/>
            </a:pPr>
            <a:endParaRPr lang="ru-RU" sz="1600" b="1" kern="0" dirty="0">
              <a:latin typeface="Arial"/>
            </a:endParaRPr>
          </a:p>
          <a:p>
            <a:pPr marL="342900" lvl="0" indent="-34290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Font typeface="+mj-lt"/>
              <a:buAutoNum type="arabicPeriod"/>
            </a:pPr>
            <a:r>
              <a:rPr lang="ru-RU" sz="1600" b="1" kern="0" dirty="0">
                <a:latin typeface="Arial"/>
              </a:rPr>
              <a:t>Чистота - залог здоровья. Руки мойте перед едой! </a:t>
            </a:r>
            <a:endParaRPr lang="ru-RU" sz="1600" b="1" kern="0" dirty="0" smtClean="0">
              <a:latin typeface="Arial"/>
            </a:endParaRPr>
          </a:p>
          <a:p>
            <a:pPr marL="342900" lvl="0" indent="-34290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Font typeface="+mj-lt"/>
              <a:buAutoNum type="arabicPeriod"/>
            </a:pPr>
            <a:endParaRPr lang="ru-RU" sz="1600" b="1" kern="0" dirty="0">
              <a:latin typeface="Arial"/>
            </a:endParaRPr>
          </a:p>
          <a:p>
            <a:pPr marL="342900" lvl="0" indent="-34290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Font typeface="+mj-lt"/>
              <a:buAutoNum type="arabicPeriod"/>
            </a:pPr>
            <a:r>
              <a:rPr lang="ru-RU" sz="1600" b="1" kern="0" dirty="0">
                <a:latin typeface="Arial"/>
              </a:rPr>
              <a:t>Едва ли мы болезней избежим, не соблюдая правильный режим. </a:t>
            </a:r>
            <a:endParaRPr lang="ru-RU" sz="1600" b="1" kern="0" dirty="0" smtClean="0">
              <a:latin typeface="Arial"/>
            </a:endParaRPr>
          </a:p>
          <a:p>
            <a:pPr marL="342900" lvl="0" indent="-34290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Font typeface="+mj-lt"/>
              <a:buAutoNum type="arabicPeriod"/>
            </a:pPr>
            <a:endParaRPr lang="ru-RU" sz="1600" b="1" kern="0" dirty="0">
              <a:latin typeface="Arial"/>
            </a:endParaRPr>
          </a:p>
          <a:p>
            <a:pPr marL="342900" lvl="0" indent="-34290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Font typeface="+mj-lt"/>
              <a:buAutoNum type="arabicPeriod"/>
            </a:pPr>
            <a:r>
              <a:rPr lang="ru-RU" sz="1600" b="1" kern="0" dirty="0">
                <a:latin typeface="Arial"/>
              </a:rPr>
              <a:t>Не забывай в числе других продуктов побольше есть и овощей, и фруктов. </a:t>
            </a:r>
            <a:endParaRPr lang="ru-RU" sz="1600" b="1" kern="0" dirty="0" smtClean="0">
              <a:latin typeface="Arial"/>
            </a:endParaRPr>
          </a:p>
          <a:p>
            <a:pPr marL="342900" lvl="0" indent="-34290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Font typeface="+mj-lt"/>
              <a:buAutoNum type="arabicPeriod"/>
            </a:pPr>
            <a:endParaRPr lang="ru-RU" sz="1600" b="1" kern="0" dirty="0">
              <a:latin typeface="Arial"/>
            </a:endParaRPr>
          </a:p>
          <a:p>
            <a:pPr marL="342900" lvl="0" indent="-34290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Font typeface="+mj-lt"/>
              <a:buAutoNum type="arabicPeriod"/>
            </a:pPr>
            <a:r>
              <a:rPr lang="ru-RU" sz="1600" b="1" kern="0" dirty="0">
                <a:latin typeface="Arial"/>
              </a:rPr>
              <a:t>Пища – строительный материал. Человек голодный – ни на что не годный. </a:t>
            </a:r>
            <a:endParaRPr lang="ru-RU" sz="1600" b="1" kern="0" dirty="0" smtClean="0">
              <a:latin typeface="Arial"/>
            </a:endParaRPr>
          </a:p>
          <a:p>
            <a:pPr marL="342900" lvl="0" indent="-34290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Font typeface="+mj-lt"/>
              <a:buAutoNum type="arabicPeriod"/>
            </a:pPr>
            <a:endParaRPr lang="ru-RU" sz="1600" b="1" kern="0" dirty="0">
              <a:latin typeface="Arial"/>
            </a:endParaRPr>
          </a:p>
          <a:p>
            <a:pPr marL="342900" lvl="0" indent="-34290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Font typeface="+mj-lt"/>
              <a:buAutoNum type="arabicPeriod"/>
            </a:pPr>
            <a:r>
              <a:rPr lang="ru-RU" sz="1600" b="1" kern="0" dirty="0">
                <a:latin typeface="Arial"/>
              </a:rPr>
              <a:t>Молочная пища зубы лечит. Молоко – оружие против яда. </a:t>
            </a:r>
          </a:p>
          <a:p>
            <a:pPr marL="342900" lvl="0" indent="-34290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Font typeface="+mj-lt"/>
              <a:buAutoNum type="arabicPeriod"/>
            </a:pPr>
            <a:r>
              <a:rPr lang="ru-RU" sz="1600" b="1" kern="0" dirty="0">
                <a:latin typeface="Arial"/>
              </a:rPr>
              <a:t>Рыба – богатейший дар природы. Рыба на столе – здоровье в семье. </a:t>
            </a:r>
          </a:p>
          <a:p>
            <a:pPr marL="342900" lvl="0" indent="-34290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Font typeface="+mj-lt"/>
              <a:buAutoNum type="arabicPeriod"/>
            </a:pPr>
            <a:r>
              <a:rPr lang="ru-RU" sz="1600" b="1" kern="0" dirty="0">
                <a:latin typeface="Arial"/>
              </a:rPr>
              <a:t>Хлеб – всему голова! Беречь хлеб – значит беречь жизнь!</a:t>
            </a:r>
          </a:p>
          <a:p>
            <a:endParaRPr lang="ru-RU" sz="1600" dirty="0"/>
          </a:p>
        </p:txBody>
      </p:sp>
      <p:pic>
        <p:nvPicPr>
          <p:cNvPr id="3" name="Объект 2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6615" y="2"/>
            <a:ext cx="7035384" cy="3252863"/>
          </a:xfr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6616" y="3447738"/>
            <a:ext cx="7035384" cy="3410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737927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90">
          <a:fgClr>
            <a:schemeClr val="tx2">
              <a:lumMod val="40000"/>
              <a:lumOff val="6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16184" y="0"/>
            <a:ext cx="6375816" cy="2038662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Чистота залог здоровья.</a:t>
            </a:r>
            <a:b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Мойте руки перед едой!</a:t>
            </a:r>
            <a:endParaRPr lang="ru-RU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429696" cy="251834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4833" y="2694351"/>
            <a:ext cx="5846164" cy="416364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6184" y="2694351"/>
            <a:ext cx="6375816" cy="4163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029365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90">
          <a:fgClr>
            <a:schemeClr val="tx2">
              <a:lumMod val="40000"/>
              <a:lumOff val="6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62582" y="104931"/>
            <a:ext cx="8029417" cy="1585757"/>
          </a:xfrm>
        </p:spPr>
        <p:txBody>
          <a:bodyPr>
            <a:noAutofit/>
          </a:bodyPr>
          <a:lstStyle/>
          <a:p>
            <a:pPr algn="ctr"/>
            <a:r>
              <a:rPr lang="ru-RU" sz="36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/>
            </a:r>
            <a:br>
              <a:rPr lang="ru-RU" sz="36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</a:br>
            <a:r>
              <a:rPr lang="ru-RU" sz="36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Витаминный </a:t>
            </a:r>
            <a:r>
              <a:rPr lang="ru-RU" sz="36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салат - </a:t>
            </a:r>
            <a:br>
              <a:rPr lang="ru-RU" sz="36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</a:br>
            <a:r>
              <a:rPr lang="ru-RU" sz="36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лучшее профилактическое средство от простудных заболеваний!</a:t>
            </a:r>
            <a:r>
              <a:rPr lang="ru-RU" sz="36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2583" y="1956983"/>
            <a:ext cx="7892418" cy="452626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78" y="278084"/>
            <a:ext cx="3989406" cy="313294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56" y="3679703"/>
            <a:ext cx="3953228" cy="2953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36939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90">
          <a:fgClr>
            <a:schemeClr val="tx2">
              <a:lumMod val="40000"/>
              <a:lumOff val="6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9862" y="1"/>
            <a:ext cx="11982138" cy="1124261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Аппетит приходит </a:t>
            </a:r>
            <a:r>
              <a:rPr lang="ru-RU" b="1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во </a:t>
            </a:r>
            <a:r>
              <a:rPr lang="ru-RU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время </a:t>
            </a:r>
            <a:r>
              <a:rPr lang="ru-RU" b="1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еды.</a:t>
            </a:r>
            <a:endParaRPr lang="ru-RU" dirty="0"/>
          </a:p>
        </p:txBody>
      </p:sp>
      <p:pic>
        <p:nvPicPr>
          <p:cNvPr id="8" name="VID_20221015_112409_078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5003" y="1124262"/>
            <a:ext cx="11410682" cy="5186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2725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90">
          <a:fgClr>
            <a:schemeClr val="tx2">
              <a:lumMod val="40000"/>
              <a:lumOff val="6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30077" y="1"/>
            <a:ext cx="7561923" cy="1690688"/>
          </a:xfrm>
        </p:spPr>
        <p:txBody>
          <a:bodyPr>
            <a:normAutofit/>
          </a:bodyPr>
          <a:lstStyle/>
          <a:p>
            <a:pPr algn="ctr"/>
            <a:r>
              <a:rPr lang="ru-RU" b="1" kern="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Обеденный зал </a:t>
            </a:r>
            <a:r>
              <a:rPr lang="ru-RU" b="1" kern="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kern="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kern="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школьной </a:t>
            </a:r>
            <a:r>
              <a:rPr lang="ru-RU" b="1" kern="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столовой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426"/>
            <a:ext cx="4630077" cy="348718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4823" y="1911020"/>
            <a:ext cx="7407177" cy="421139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1" y="3863662"/>
            <a:ext cx="4624916" cy="2994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39064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90">
          <a:fgClr>
            <a:schemeClr val="tx2">
              <a:lumMod val="40000"/>
              <a:lumOff val="6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7060367" y="1"/>
            <a:ext cx="5131634" cy="1064301"/>
          </a:xfrm>
        </p:spPr>
        <p:txBody>
          <a:bodyPr/>
          <a:lstStyle/>
          <a:p>
            <a:pPr algn="ctr"/>
            <a:r>
              <a:rPr lang="ru-RU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Витаминный чай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0718"/>
            <a:ext cx="3327816" cy="260749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94843" y="120718"/>
            <a:ext cx="3265523" cy="260749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6656" y="2867649"/>
            <a:ext cx="7095344" cy="398558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60638"/>
            <a:ext cx="4936761" cy="2773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86331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55633" y="1"/>
            <a:ext cx="5536368" cy="3612629"/>
          </a:xfrm>
        </p:spPr>
        <p:txBody>
          <a:bodyPr>
            <a:normAutofit/>
          </a:bodyPr>
          <a:lstStyle/>
          <a:p>
            <a:pPr lvl="0" fontAlgn="base">
              <a:lnSpc>
                <a:spcPct val="100000"/>
              </a:lnSpc>
              <a:spcAft>
                <a:spcPct val="0"/>
              </a:spcAft>
            </a:pPr>
            <a:r>
              <a:rPr lang="ru-RU" sz="2400" b="1" dirty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«Забота о здоровье –</a:t>
            </a:r>
            <a:r>
              <a:rPr lang="ru-RU" sz="2400" dirty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ru-RU" sz="2400" dirty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2400" b="1" dirty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это важнейший труд воспитателя.</a:t>
            </a:r>
            <a:r>
              <a:rPr lang="ru-RU" sz="2400" dirty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ru-RU" sz="2400" dirty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2400" b="1" dirty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От жизнерадостности, бодрости</a:t>
            </a:r>
            <a:r>
              <a:rPr lang="ru-RU" sz="2400" dirty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ru-RU" sz="2400" dirty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2400" b="1" dirty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детей зависит их духовная жизнь,</a:t>
            </a:r>
            <a:r>
              <a:rPr lang="ru-RU" sz="2400" dirty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ru-RU" sz="2400" dirty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2400" b="1" dirty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мировоззрение, умственное развитие,</a:t>
            </a:r>
            <a:r>
              <a:rPr lang="ru-RU" sz="2400" dirty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ru-RU" sz="2400" dirty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2400" b="1" dirty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прочность знаний и вера в свои силы»</a:t>
            </a:r>
            <a:r>
              <a:rPr lang="ru-RU" sz="2400" dirty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ru-RU" sz="2400" dirty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2400" b="1" i="1" dirty="0" err="1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В.А.Сухомлинский</a:t>
            </a:r>
            <a:r>
              <a:rPr lang="ru-RU" sz="2400" dirty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ru-RU" sz="2400" dirty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endParaRPr 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702011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90">
          <a:fgClr>
            <a:schemeClr val="tx2">
              <a:lumMod val="40000"/>
              <a:lumOff val="6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869429"/>
          </a:xfrm>
        </p:spPr>
        <p:txBody>
          <a:bodyPr>
            <a:normAutofit/>
          </a:bodyPr>
          <a:lstStyle/>
          <a:p>
            <a:pPr algn="ctr"/>
            <a:r>
              <a:rPr lang="ru-RU" sz="48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Наши </a:t>
            </a:r>
            <a:r>
              <a:rPr lang="ru-RU" sz="4800" b="1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таланты </a:t>
            </a:r>
            <a:endParaRPr lang="ru-RU" sz="4800" dirty="0">
              <a:solidFill>
                <a:srgbClr val="FF00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366" y="858516"/>
            <a:ext cx="4869851" cy="307150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9284" y="880344"/>
            <a:ext cx="4855335" cy="304967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5628" y="4127095"/>
            <a:ext cx="4803820" cy="2730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36888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90">
          <a:fgClr>
            <a:schemeClr val="tx2">
              <a:lumMod val="40000"/>
              <a:lumOff val="6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0384" y="268540"/>
            <a:ext cx="4866174" cy="330367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58" y="1210614"/>
            <a:ext cx="3375286" cy="451714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6714" y="1210614"/>
            <a:ext cx="3375286" cy="4517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12778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90">
          <a:fgClr>
            <a:schemeClr val="tx2">
              <a:lumMod val="40000"/>
              <a:lumOff val="6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" y="1"/>
            <a:ext cx="12192000" cy="764497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Наши награды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004341"/>
            <a:ext cx="4137283" cy="585365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1383" y="1004341"/>
            <a:ext cx="3888119" cy="585365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3599" y="992286"/>
            <a:ext cx="3458401" cy="5865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8145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90">
          <a:fgClr>
            <a:schemeClr val="tx2">
              <a:lumMod val="40000"/>
              <a:lumOff val="6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49902" y="404734"/>
            <a:ext cx="12341902" cy="1004341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Школьная столовая играет огромную роль - так как именно эстетический вид столовой и соблюдение детьми культуры питания являются залогом правильного питания</a:t>
            </a:r>
            <a:b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3200" dirty="0">
              <a:solidFill>
                <a:srgbClr val="FF0000"/>
              </a:solidFill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8524" y="2288954"/>
            <a:ext cx="6293476" cy="4224271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433" y="1409075"/>
            <a:ext cx="5143500" cy="544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874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90">
          <a:fgClr>
            <a:schemeClr val="tx2">
              <a:lumMod val="40000"/>
              <a:lumOff val="6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838200" y="1"/>
            <a:ext cx="11353800" cy="1690688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Школьная столовая – это очень уютное, любимое место учащихся в нашей школе</a:t>
            </a:r>
            <a:endParaRPr lang="ru-RU" sz="3600" dirty="0">
              <a:solidFill>
                <a:srgbClr val="FF0000"/>
              </a:solidFill>
            </a:endParaRPr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90688"/>
            <a:ext cx="6555346" cy="4500249"/>
          </a:xfr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2772" y="2075100"/>
            <a:ext cx="5301802" cy="3638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804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90">
          <a:fgClr>
            <a:schemeClr val="tx2">
              <a:lumMod val="40000"/>
              <a:lumOff val="6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0524" y="1602902"/>
            <a:ext cx="3837482" cy="262327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6424" y="2266224"/>
            <a:ext cx="3566469" cy="196308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72895" y="4730860"/>
            <a:ext cx="2770221" cy="206802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56485" y="4574590"/>
            <a:ext cx="2932430" cy="2079570"/>
          </a:xfrm>
          <a:prstGeom prst="rect">
            <a:avLst/>
          </a:prstGeom>
        </p:spPr>
      </p:pic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838200" y="365125"/>
            <a:ext cx="11353800" cy="1325563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СТРУКТУРА УПРАВЛЕНИЯ </a:t>
            </a:r>
            <a:b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ПИТАНИЕМ ШКОЛЫ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3" name="Прямая со стрелкой 12"/>
          <p:cNvCxnSpPr/>
          <p:nvPr/>
        </p:nvCxnSpPr>
        <p:spPr>
          <a:xfrm>
            <a:off x="4694881" y="2741099"/>
            <a:ext cx="1661543" cy="76659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 flipH="1">
            <a:off x="6356424" y="4137284"/>
            <a:ext cx="983136" cy="83945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>
            <a:off x="8363717" y="4137284"/>
            <a:ext cx="1035116" cy="71399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91503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90">
          <a:fgClr>
            <a:schemeClr val="tx2">
              <a:lumMod val="40000"/>
              <a:lumOff val="6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1819" y="2347600"/>
            <a:ext cx="3214861" cy="3307388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838200" y="1130743"/>
            <a:ext cx="10515600" cy="559945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Задачи </a:t>
            </a:r>
            <a:r>
              <a:rPr lang="ru-RU" sz="4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работы </a:t>
            </a:r>
            <a:r>
              <a:rPr lang="ru-RU" sz="4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sz="4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организации </a:t>
            </a:r>
            <a:r>
              <a:rPr lang="ru-RU" sz="4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школьного </a:t>
            </a:r>
            <a:r>
              <a:rPr lang="ru-RU" sz="4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питания 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2983042" y="1825625"/>
            <a:ext cx="9208957" cy="4351338"/>
          </a:xfrm>
        </p:spPr>
        <p:txBody>
          <a:bodyPr>
            <a:normAutofit lnSpcReduction="10000"/>
          </a:bodyPr>
          <a:lstStyle/>
          <a:p>
            <a:pPr marL="342900" lvl="0" indent="-34290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None/>
            </a:pPr>
            <a:r>
              <a:rPr lang="ru-RU" sz="2000" b="1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1. Охват горячим питанием учащихся </a:t>
            </a:r>
            <a:r>
              <a:rPr lang="ru-RU" sz="2000" b="1" kern="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1-4-х </a:t>
            </a:r>
            <a:r>
              <a:rPr lang="ru-RU" sz="2000" b="1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классов школы. </a:t>
            </a:r>
            <a:endParaRPr lang="ru-RU" sz="2000" kern="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lvl="0" indent="-34290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None/>
            </a:pPr>
            <a:r>
              <a:rPr lang="ru-RU" sz="2000" b="1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2. Снижение заболеваемости детей и подростков алиментарно-зависимыми болезнями до 20%. </a:t>
            </a:r>
            <a:endParaRPr lang="ru-RU" sz="2000" kern="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lvl="0" indent="-34290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None/>
            </a:pPr>
            <a:r>
              <a:rPr lang="ru-RU" sz="2000" b="1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3. Совершенствование системы контроля качества и безопасности питания учащихся. </a:t>
            </a:r>
            <a:endParaRPr lang="ru-RU" sz="2000" kern="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lvl="0" indent="-34290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None/>
            </a:pPr>
            <a:r>
              <a:rPr lang="ru-RU" sz="2000" b="1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4.Развитие и укрепление материально-технической базы школьной столовой. </a:t>
            </a:r>
            <a:endParaRPr lang="ru-RU" sz="2000" kern="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lvl="0" indent="-34290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None/>
            </a:pPr>
            <a:r>
              <a:rPr lang="ru-RU" sz="2000" b="1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5.Организация пропаганды среди учащихся и их родителей принципов рационального здорового питания. </a:t>
            </a:r>
          </a:p>
          <a:p>
            <a:pPr marL="342900" lvl="0" indent="-34290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None/>
            </a:pPr>
            <a:r>
              <a:rPr lang="ru-RU" sz="2000" b="1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6. Воспитание культуры питания и здорового образа жизни у школьников. </a:t>
            </a:r>
            <a:endParaRPr lang="ru-RU" sz="2000" kern="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lvl="0" indent="-34290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None/>
            </a:pPr>
            <a:r>
              <a:rPr lang="ru-RU" sz="2000" b="1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7. Изучение вопроса о введении в школьный компонент базисного учебного плана интегрированного курса «Правильное питание» в рамках предметов «Окружающий мир», «Природоведение», «Биология», «Основы безопасности жизнедеятельности». </a:t>
            </a:r>
            <a:endParaRPr lang="ru-RU" sz="2000" kern="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lvl="0" indent="-34290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lang="ru-RU" sz="3200" kern="0" dirty="0">
              <a:solidFill>
                <a:srgbClr val="000000"/>
              </a:solidFill>
              <a:latin typeface="Arial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834714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90">
          <a:fgClr>
            <a:schemeClr val="tx2">
              <a:lumMod val="40000"/>
              <a:lumOff val="6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139253" y="365125"/>
            <a:ext cx="10214548" cy="1325563"/>
          </a:xfrm>
        </p:spPr>
        <p:txBody>
          <a:bodyPr>
            <a:noAutofit/>
          </a:bodyPr>
          <a:lstStyle/>
          <a:p>
            <a:pPr algn="ctr"/>
            <a:r>
              <a:rPr lang="ru-RU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Ответственные за организацию питания в ГБОУ «СОШ-ДС №11 </a:t>
            </a:r>
            <a:r>
              <a:rPr lang="ru-RU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г.Назарнь</a:t>
            </a:r>
            <a:r>
              <a:rPr lang="ru-RU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210" y="1979220"/>
            <a:ext cx="5944550" cy="442810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5023" y="1816768"/>
            <a:ext cx="3424004" cy="4753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69243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90">
          <a:fgClr>
            <a:schemeClr val="tx2">
              <a:lumMod val="40000"/>
              <a:lumOff val="6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989350"/>
          </a:xfrm>
        </p:spPr>
        <p:txBody>
          <a:bodyPr>
            <a:normAutofit/>
          </a:bodyPr>
          <a:lstStyle/>
          <a:p>
            <a:pPr algn="ctr"/>
            <a:r>
              <a:rPr lang="ru-RU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Работники пищеблока</a:t>
            </a:r>
            <a:endParaRPr lang="ru-RU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075" y="824458"/>
            <a:ext cx="10897849" cy="5868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1155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90">
          <a:fgClr>
            <a:schemeClr val="tx2">
              <a:lumMod val="40000"/>
              <a:lumOff val="6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4514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454</TotalTime>
  <Words>355</Words>
  <Application>Microsoft Office PowerPoint</Application>
  <PresentationFormat>Широкоэкранный</PresentationFormat>
  <Paragraphs>67</Paragraphs>
  <Slides>29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5" baseType="lpstr">
      <vt:lpstr>Arial</vt:lpstr>
      <vt:lpstr>Calibri</vt:lpstr>
      <vt:lpstr>Calibri Light</vt:lpstr>
      <vt:lpstr>Courier New</vt:lpstr>
      <vt:lpstr>Times New Roman</vt:lpstr>
      <vt:lpstr>Тема Office</vt:lpstr>
      <vt:lpstr>   Конкурс «Лучшая столовая» - 2022г.        Организация питания         в ГБОУ «СОШ-ДС №11 г.Назрань»       </vt:lpstr>
      <vt:lpstr> Почему школа должна        начинаться со столовой?</vt:lpstr>
      <vt:lpstr>   Школьная столовая играет огромную роль - так как именно эстетический вид столовой и соблюдение детьми культуры питания являются залогом правильного питания </vt:lpstr>
      <vt:lpstr>Школьная столовая – это очень уютное, любимое место учащихся в нашей школе</vt:lpstr>
      <vt:lpstr> СТРУКТУРА УПРАВЛЕНИЯ      ПИТАНИЕМ ШКОЛЫ</vt:lpstr>
      <vt:lpstr>Задачи работы по организации  школьного питания  </vt:lpstr>
      <vt:lpstr>Ответственные за организацию питания в ГБОУ «СОШ-ДС №11 г.Назарнь»</vt:lpstr>
      <vt:lpstr>Работники пищеблока</vt:lpstr>
      <vt:lpstr>Презентация PowerPoint</vt:lpstr>
      <vt:lpstr>Презентация PowerPoint</vt:lpstr>
      <vt:lpstr>Презентация PowerPoint</vt:lpstr>
      <vt:lpstr>Презентация PowerPoint</vt:lpstr>
      <vt:lpstr>Меню одного дня</vt:lpstr>
      <vt:lpstr> Здоровье – самая большая ценность человека Питание – одно из основных средств поддержания здоровья</vt:lpstr>
      <vt:lpstr>ГРАФИК ПИТАНИЯ  УЧАЩИХСЯ</vt:lpstr>
      <vt:lpstr>Здоровое питание</vt:lpstr>
      <vt:lpstr>Спасибо нашим поварам  за то, что вкусно   варят нам!</vt:lpstr>
      <vt:lpstr>Презентация PowerPoint</vt:lpstr>
      <vt:lpstr>Презентация PowerPoint</vt:lpstr>
      <vt:lpstr> Полезные советы</vt:lpstr>
      <vt:lpstr> Чистота залог здоровья. Мойте руки перед едой!</vt:lpstr>
      <vt:lpstr> Витаминный салат -  лучшее профилактическое средство от простудных заболеваний! </vt:lpstr>
      <vt:lpstr>Аппетит приходит  во время еды.</vt:lpstr>
      <vt:lpstr>Обеденный зал  школьной столовой</vt:lpstr>
      <vt:lpstr>Витаминный чай</vt:lpstr>
      <vt:lpstr>«Забота о здоровье – это важнейший труд воспитателя. От жизнерадостности, бодрости детей зависит их духовная жизнь, мировоззрение, умственное развитие, прочность знаний и вера в свои силы» В.А.Сухомлинский </vt:lpstr>
      <vt:lpstr>Наши таланты </vt:lpstr>
      <vt:lpstr>Презентация PowerPoint</vt:lpstr>
      <vt:lpstr>Наши награды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Организация питания в ГБОУ «СОШ-ДС №11 г.Назрань»</dc:title>
  <dc:creator>User Windows</dc:creator>
  <cp:lastModifiedBy>User Windows</cp:lastModifiedBy>
  <cp:revision>41</cp:revision>
  <dcterms:created xsi:type="dcterms:W3CDTF">2022-10-12T14:00:43Z</dcterms:created>
  <dcterms:modified xsi:type="dcterms:W3CDTF">2022-10-17T12:40:29Z</dcterms:modified>
</cp:coreProperties>
</file>